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6" r:id="rId1"/>
  </p:sldMasterIdLst>
  <p:notesMasterIdLst>
    <p:notesMasterId r:id="rId15"/>
  </p:notesMasterIdLst>
  <p:sldIdLst>
    <p:sldId id="256" r:id="rId2"/>
    <p:sldId id="401" r:id="rId3"/>
    <p:sldId id="414" r:id="rId4"/>
    <p:sldId id="415" r:id="rId5"/>
    <p:sldId id="416" r:id="rId6"/>
    <p:sldId id="417" r:id="rId7"/>
    <p:sldId id="418" r:id="rId8"/>
    <p:sldId id="419" r:id="rId9"/>
    <p:sldId id="420" r:id="rId10"/>
    <p:sldId id="421" r:id="rId11"/>
    <p:sldId id="422" r:id="rId12"/>
    <p:sldId id="423" r:id="rId13"/>
    <p:sldId id="41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4A4CAE77-B8B1-49B7-9986-23DC29B73BCB}" type="datetime1">
              <a:rPr lang="en-US" smtClean="0"/>
              <a:pPr>
                <a:defRPr/>
              </a:pPr>
              <a:t>5/13/2020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Author:RK</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5/13/2020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5/13/2020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5/13/2020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5/13/2020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5/13/2020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5/13/2020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5/13/2020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5/13/2020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526942A-22AA-43F1-BB1B-25EDD8605733}" type="datetime1">
              <a:rPr lang="en-US" smtClean="0"/>
              <a:pPr>
                <a:defRPr/>
              </a:pPr>
              <a:t>5/13/2020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44528B13-61B8-4B34-AE66-FAA20D62E9E3}" type="datetime1">
              <a:rPr lang="en-US" smtClean="0"/>
              <a:pPr>
                <a:defRPr/>
              </a:pPr>
              <a:t>5/13/2020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5F7CE51B-D314-4748-A7FB-C6BBF3CC08C9}"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DA77A13B-D29E-4A31-9A3D-BDF778EEE264}" type="datetime1">
              <a:rPr lang="en-US" smtClean="0"/>
              <a:pPr>
                <a:defRPr/>
              </a:pPr>
              <a:t>5/13/2020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smtClean="0"/>
              <a:t>Author:RK</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400" b="1" dirty="0" smtClean="0">
                <a:solidFill>
                  <a:srgbClr val="FF0000"/>
                </a:solidFill>
              </a:rPr>
              <a:t>Topic: </a:t>
            </a:r>
            <a:r>
              <a:rPr lang="en-US" sz="2400" dirty="0" smtClean="0">
                <a:solidFill>
                  <a:srgbClr val="FF0000"/>
                </a:solidFill>
              </a:rPr>
              <a:t>Installment Payment System– </a:t>
            </a:r>
            <a:r>
              <a:rPr lang="en-US" sz="2400" b="1" dirty="0" smtClean="0">
                <a:solidFill>
                  <a:srgbClr val="FF0000"/>
                </a:solidFill>
              </a:rPr>
              <a:t>Part - </a:t>
            </a:r>
            <a:r>
              <a:rPr lang="en-US" sz="2400" b="1" dirty="0" smtClean="0">
                <a:solidFill>
                  <a:srgbClr val="FF0000"/>
                </a:solidFill>
              </a:rPr>
              <a:t>B</a:t>
            </a:r>
            <a:endParaRPr lang="en-US" sz="2400" b="1" dirty="0">
              <a:solidFill>
                <a:srgbClr val="FF0000"/>
              </a:solidFill>
            </a:endParaRPr>
          </a:p>
        </p:txBody>
      </p:sp>
      <p:sp>
        <p:nvSpPr>
          <p:cNvPr id="6146" name="Subtitle 2"/>
          <p:cNvSpPr>
            <a:spLocks noGrp="1"/>
          </p:cNvSpPr>
          <p:nvPr>
            <p:ph type="subTitle" idx="1"/>
          </p:nvPr>
        </p:nvSpPr>
        <p:spPr>
          <a:xfrm>
            <a:off x="1219200" y="2362200"/>
            <a:ext cx="6934200" cy="3200400"/>
          </a:xfrm>
        </p:spPr>
        <p:txBody>
          <a:bodyPr>
            <a:normAutofit/>
          </a:bodyPr>
          <a:lstStyle/>
          <a:p>
            <a:pPr algn="ctr" eaLnBrk="1" hangingPunct="1"/>
            <a:endParaRPr lang="en-US" sz="4000" b="1" u="sng" dirty="0">
              <a:solidFill>
                <a:srgbClr val="FFFF00"/>
              </a:solidFill>
            </a:endParaRPr>
          </a:p>
          <a:p>
            <a:pPr algn="ctr" eaLnBrk="1" hangingPunct="1"/>
            <a:r>
              <a:rPr lang="en-US" sz="2000" b="1" u="sng" dirty="0">
                <a:solidFill>
                  <a:schemeClr val="tx1"/>
                </a:solidFill>
              </a:rPr>
              <a:t>Prepared By</a:t>
            </a:r>
          </a:p>
          <a:p>
            <a:pPr algn="ctr" eaLnBrk="1" hangingPunct="1">
              <a:spcBef>
                <a:spcPts val="200"/>
              </a:spcBef>
            </a:pPr>
            <a:r>
              <a:rPr lang="en-US" sz="2000" b="1" dirty="0">
                <a:solidFill>
                  <a:srgbClr val="00B050"/>
                </a:solidFill>
              </a:rPr>
              <a:t> Dr. SHAHID IQBAL </a:t>
            </a:r>
          </a:p>
          <a:p>
            <a:pPr algn="ctr" eaLnBrk="1" hangingPunct="1">
              <a:spcBef>
                <a:spcPts val="200"/>
              </a:spcBef>
            </a:pPr>
            <a:r>
              <a:rPr lang="en-US" sz="2000" b="1" dirty="0">
                <a:solidFill>
                  <a:srgbClr val="00B050"/>
                </a:solidFill>
              </a:rPr>
              <a:t>Guest Faculty</a:t>
            </a:r>
          </a:p>
          <a:p>
            <a:pPr algn="ctr" eaLnBrk="1" hangingPunct="1">
              <a:spcBef>
                <a:spcPts val="200"/>
              </a:spcBef>
            </a:pPr>
            <a:r>
              <a:rPr lang="en-US" sz="2000" b="1" cap="none" dirty="0" smtClean="0">
                <a:solidFill>
                  <a:srgbClr val="00B050"/>
                </a:solidFill>
              </a:rPr>
              <a:t>Marwari College, </a:t>
            </a:r>
            <a:r>
              <a:rPr lang="en-US" b="1" dirty="0" err="1" smtClean="0">
                <a:solidFill>
                  <a:srgbClr val="00B050"/>
                </a:solidFill>
              </a:rPr>
              <a:t>D</a:t>
            </a:r>
            <a:r>
              <a:rPr lang="en-US" sz="2000" b="1" cap="none" dirty="0" err="1" smtClean="0">
                <a:solidFill>
                  <a:srgbClr val="00B050"/>
                </a:solidFill>
              </a:rPr>
              <a:t>arbhanga</a:t>
            </a:r>
            <a:r>
              <a:rPr lang="en-US" sz="2000" b="1" cap="none" dirty="0" smtClean="0">
                <a:solidFill>
                  <a:srgbClr val="00B050"/>
                </a:solidFill>
              </a:rPr>
              <a:t>,</a:t>
            </a:r>
          </a:p>
          <a:p>
            <a:pPr algn="ctr" eaLnBrk="1" hangingPunct="1">
              <a:spcBef>
                <a:spcPts val="200"/>
              </a:spcBef>
            </a:pPr>
            <a:r>
              <a:rPr lang="en-US" sz="2000" b="1" cap="none" dirty="0" smtClean="0">
                <a:solidFill>
                  <a:srgbClr val="00B050"/>
                </a:solidFill>
              </a:rPr>
              <a:t>Mobile no. and </a:t>
            </a:r>
            <a:r>
              <a:rPr lang="en-US" sz="2000" b="1" dirty="0" err="1" smtClean="0">
                <a:solidFill>
                  <a:srgbClr val="00B050"/>
                </a:solidFill>
              </a:rPr>
              <a:t>W</a:t>
            </a:r>
            <a:r>
              <a:rPr lang="en-US" sz="2000" b="1" cap="none" dirty="0" err="1" smtClean="0">
                <a:solidFill>
                  <a:srgbClr val="00B050"/>
                </a:solidFill>
              </a:rPr>
              <a:t>hatsup</a:t>
            </a:r>
            <a:r>
              <a:rPr lang="en-US" sz="2000" b="1" cap="none" dirty="0" smtClean="0">
                <a:solidFill>
                  <a:srgbClr val="00B050"/>
                </a:solidFill>
              </a:rPr>
              <a:t> no. : 7004160257</a:t>
            </a:r>
          </a:p>
          <a:p>
            <a:pPr algn="ctr" eaLnBrk="1" hangingPunct="1">
              <a:spcBef>
                <a:spcPts val="200"/>
              </a:spcBef>
            </a:pPr>
            <a:r>
              <a:rPr lang="en-US" sz="2000" b="1" cap="none" dirty="0" smtClean="0">
                <a:solidFill>
                  <a:srgbClr val="00B050"/>
                </a:solidFill>
              </a:rPr>
              <a:t>Email ID: shahidlnmu@gmail.Com</a:t>
            </a:r>
          </a:p>
          <a:p>
            <a:pPr algn="ctr" eaLnBrk="1" hangingPunct="1">
              <a:spcBef>
                <a:spcPts val="200"/>
              </a:spcBef>
            </a:pPr>
            <a:endParaRPr lang="en-US" sz="2500" b="1" dirty="0">
              <a:solidFill>
                <a:srgbClr val="FF0000"/>
              </a:solidFill>
            </a:endParaRPr>
          </a:p>
          <a:p>
            <a:pPr algn="ctr" eaLnBrk="1" hangingPunct="1"/>
            <a:endParaRPr lang="en-US" b="1" dirty="0">
              <a:solidFill>
                <a:srgbClr val="FF00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pic>
        <p:nvPicPr>
          <p:cNvPr id="3074" name="Picture 2"/>
          <p:cNvPicPr>
            <a:picLocks noChangeAspect="1" noChangeArrowheads="1"/>
          </p:cNvPicPr>
          <p:nvPr/>
        </p:nvPicPr>
        <p:blipFill>
          <a:blip r:embed="rId2"/>
          <a:srcRect/>
          <a:stretch>
            <a:fillRect/>
          </a:stretch>
        </p:blipFill>
        <p:spPr bwMode="auto">
          <a:xfrm>
            <a:off x="381000" y="533400"/>
            <a:ext cx="7619999" cy="4648200"/>
          </a:xfrm>
          <a:prstGeom prst="rect">
            <a:avLst/>
          </a:prstGeom>
          <a:noFill/>
          <a:ln w="9525">
            <a:noFill/>
            <a:miter lim="800000"/>
            <a:headEnd/>
            <a:tailEnd/>
          </a:ln>
          <a:effectLst/>
        </p:spPr>
      </p:pic>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11</a:t>
            </a:fld>
            <a:endParaRPr lang="en-US" dirty="0"/>
          </a:p>
        </p:txBody>
      </p:sp>
      <p:pic>
        <p:nvPicPr>
          <p:cNvPr id="4099" name="Picture 3"/>
          <p:cNvPicPr>
            <a:picLocks noChangeAspect="1" noChangeArrowheads="1"/>
          </p:cNvPicPr>
          <p:nvPr/>
        </p:nvPicPr>
        <p:blipFill>
          <a:blip r:embed="rId2"/>
          <a:srcRect/>
          <a:stretch>
            <a:fillRect/>
          </a:stretch>
        </p:blipFill>
        <p:spPr bwMode="auto">
          <a:xfrm>
            <a:off x="371475" y="152400"/>
            <a:ext cx="8010525" cy="5943600"/>
          </a:xfrm>
          <a:prstGeom prst="rect">
            <a:avLst/>
          </a:prstGeom>
          <a:noFill/>
          <a:ln w="9525">
            <a:noFill/>
            <a:miter lim="800000"/>
            <a:headEnd/>
            <a:tailEnd/>
          </a:ln>
          <a:effectLst/>
        </p:spPr>
      </p:pic>
    </p:spTree>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12</a:t>
            </a:fld>
            <a:endParaRPr lang="en-US" dirty="0"/>
          </a:p>
        </p:txBody>
      </p:sp>
      <p:pic>
        <p:nvPicPr>
          <p:cNvPr id="5122" name="Picture 2"/>
          <p:cNvPicPr>
            <a:picLocks noChangeAspect="1" noChangeArrowheads="1"/>
          </p:cNvPicPr>
          <p:nvPr/>
        </p:nvPicPr>
        <p:blipFill>
          <a:blip r:embed="rId2"/>
          <a:srcRect/>
          <a:stretch>
            <a:fillRect/>
          </a:stretch>
        </p:blipFill>
        <p:spPr bwMode="auto">
          <a:xfrm>
            <a:off x="685800" y="2590800"/>
            <a:ext cx="7848600" cy="28956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762000" y="685800"/>
            <a:ext cx="7696200" cy="1981200"/>
          </a:xfrm>
          <a:prstGeom prst="rect">
            <a:avLst/>
          </a:prstGeom>
          <a:noFill/>
          <a:ln w="9525">
            <a:noFill/>
            <a:miter lim="800000"/>
            <a:headEnd/>
            <a:tailEnd/>
          </a:ln>
          <a:effectLst/>
        </p:spPr>
      </p:pic>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13</a:t>
            </a:fld>
            <a:endParaRPr lang="en-US" dirty="0"/>
          </a:p>
        </p:txBody>
      </p:sp>
      <p:sp>
        <p:nvSpPr>
          <p:cNvPr id="5"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228600"/>
            <a:ext cx="8382000" cy="6093976"/>
          </a:xfrm>
          <a:prstGeom prst="rect">
            <a:avLst/>
          </a:prstGeom>
        </p:spPr>
        <p:txBody>
          <a:bodyPr wrap="square">
            <a:spAutoFit/>
          </a:bodyPr>
          <a:lstStyle/>
          <a:p>
            <a:pPr algn="just"/>
            <a:r>
              <a:rPr lang="en-US" sz="2600" b="1" dirty="0" smtClean="0">
                <a:solidFill>
                  <a:srgbClr val="FF0000"/>
                </a:solidFill>
                <a:latin typeface="Calibri" pitchFamily="34" charset="0"/>
                <a:cs typeface="Calibri" pitchFamily="34" charset="0"/>
              </a:rPr>
              <a:t>Accounting Record Under </a:t>
            </a:r>
            <a:r>
              <a:rPr lang="en-US" sz="2600" b="1" dirty="0" smtClean="0">
                <a:solidFill>
                  <a:srgbClr val="FF0000"/>
                </a:solidFill>
                <a:latin typeface="Calibri" pitchFamily="34" charset="0"/>
                <a:cs typeface="Calibri" pitchFamily="34" charset="0"/>
              </a:rPr>
              <a:t>Installment </a:t>
            </a:r>
            <a:r>
              <a:rPr lang="en-US" sz="2600" b="1" dirty="0" smtClean="0">
                <a:solidFill>
                  <a:srgbClr val="FF0000"/>
                </a:solidFill>
                <a:latin typeface="Calibri" pitchFamily="34" charset="0"/>
                <a:cs typeface="Calibri" pitchFamily="34" charset="0"/>
              </a:rPr>
              <a:t>System:</a:t>
            </a:r>
          </a:p>
          <a:p>
            <a:pPr algn="just"/>
            <a:endParaRPr lang="en-US" sz="2600" b="1" dirty="0" smtClean="0">
              <a:solidFill>
                <a:srgbClr val="FF0000"/>
              </a:solidFill>
              <a:latin typeface="Calibri" pitchFamily="34" charset="0"/>
              <a:cs typeface="Calibri" pitchFamily="34" charset="0"/>
            </a:endParaRPr>
          </a:p>
          <a:p>
            <a:pPr algn="just"/>
            <a:r>
              <a:rPr lang="en-US" sz="2600" dirty="0" smtClean="0">
                <a:latin typeface="Calibri" pitchFamily="34" charset="0"/>
                <a:cs typeface="Calibri" pitchFamily="34" charset="0"/>
              </a:rPr>
              <a:t>Interest Suspense </a:t>
            </a:r>
            <a:r>
              <a:rPr lang="en-US" sz="2600" dirty="0" smtClean="0">
                <a:latin typeface="Calibri" pitchFamily="34" charset="0"/>
                <a:cs typeface="Calibri" pitchFamily="34" charset="0"/>
              </a:rPr>
              <a:t>method </a:t>
            </a:r>
            <a:r>
              <a:rPr lang="en-US" sz="2600" dirty="0" smtClean="0">
                <a:latin typeface="Calibri" pitchFamily="34" charset="0"/>
                <a:cs typeface="Calibri" pitchFamily="34" charset="0"/>
              </a:rPr>
              <a:t>is applicable in case of </a:t>
            </a:r>
            <a:r>
              <a:rPr lang="en-US" sz="2600" dirty="0" smtClean="0">
                <a:latin typeface="Calibri" pitchFamily="34" charset="0"/>
                <a:cs typeface="Calibri" pitchFamily="34" charset="0"/>
              </a:rPr>
              <a:t>Installment </a:t>
            </a:r>
            <a:r>
              <a:rPr lang="en-US" sz="2600" dirty="0" smtClean="0">
                <a:latin typeface="Calibri" pitchFamily="34" charset="0"/>
                <a:cs typeface="Calibri" pitchFamily="34" charset="0"/>
              </a:rPr>
              <a:t>Payment System. Under this method, asset account is debited with the full amount of Cash </a:t>
            </a:r>
            <a:r>
              <a:rPr lang="en-US" sz="2600" dirty="0" smtClean="0">
                <a:latin typeface="Calibri" pitchFamily="34" charset="0"/>
                <a:cs typeface="Calibri" pitchFamily="34" charset="0"/>
              </a:rPr>
              <a:t>Price and </a:t>
            </a:r>
            <a:r>
              <a:rPr lang="en-US" sz="2600" dirty="0" smtClean="0">
                <a:latin typeface="Calibri" pitchFamily="34" charset="0"/>
                <a:cs typeface="Calibri" pitchFamily="34" charset="0"/>
              </a:rPr>
              <a:t>Interest Suspense Account is opened which is debited at the time of taking delivery by the total amount of interest paid for all the years and the same is credited by debiting Interest Account in each subsequent year</a:t>
            </a:r>
            <a:r>
              <a:rPr lang="en-US" sz="2600" dirty="0" smtClean="0">
                <a:latin typeface="Calibri" pitchFamily="34" charset="0"/>
                <a:cs typeface="Calibri" pitchFamily="34" charset="0"/>
              </a:rPr>
              <a:t>.</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In the next slides, the necessary journal entries are given which need to be passed in the book of purchaser and vendor.</a:t>
            </a:r>
            <a:endParaRPr lang="en-US" sz="2600" dirty="0" smtClean="0">
              <a:latin typeface="Calibri" pitchFamily="34" charset="0"/>
              <a:cs typeface="Calibri" pitchFamily="34" charset="0"/>
            </a:endParaRPr>
          </a:p>
          <a:p>
            <a:pPr algn="just"/>
            <a:endParaRPr lang="en-US" sz="2600" b="1" dirty="0" smtClean="0">
              <a:solidFill>
                <a:srgbClr val="FF0000"/>
              </a:solidFill>
              <a:latin typeface="Calibri" pitchFamily="34" charset="0"/>
              <a:cs typeface="Calibri" pitchFamily="34" charset="0"/>
            </a:endParaRPr>
          </a:p>
          <a:p>
            <a:pPr algn="just"/>
            <a:endParaRPr lang="en-US" sz="2600" b="1" dirty="0"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228600"/>
            <a:ext cx="8382000" cy="6432530"/>
          </a:xfrm>
          <a:prstGeom prst="rect">
            <a:avLst/>
          </a:prstGeom>
        </p:spPr>
        <p:txBody>
          <a:bodyPr wrap="square">
            <a:spAutoFit/>
          </a:bodyPr>
          <a:lstStyle/>
          <a:p>
            <a:r>
              <a:rPr lang="en-US" sz="2800" b="1" i="1" dirty="0" smtClean="0">
                <a:solidFill>
                  <a:srgbClr val="FF0000"/>
                </a:solidFill>
                <a:latin typeface="Calibri" pitchFamily="34" charset="0"/>
                <a:cs typeface="Calibri" pitchFamily="34" charset="0"/>
              </a:rPr>
              <a:t>Journal entries in the books of </a:t>
            </a:r>
            <a:r>
              <a:rPr lang="en-US" sz="2800" b="1" i="1" dirty="0" smtClean="0">
                <a:solidFill>
                  <a:srgbClr val="FF0000"/>
                </a:solidFill>
                <a:latin typeface="Calibri" pitchFamily="34" charset="0"/>
                <a:cs typeface="Calibri" pitchFamily="34" charset="0"/>
              </a:rPr>
              <a:t>purchaser:</a:t>
            </a:r>
            <a:endParaRPr lang="en-US" sz="2800" dirty="0" smtClean="0">
              <a:solidFill>
                <a:srgbClr val="FF0000"/>
              </a:solidFill>
              <a:latin typeface="Calibri" pitchFamily="34" charset="0"/>
              <a:cs typeface="Calibri" pitchFamily="34" charset="0"/>
            </a:endParaRP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1. For purchasing goods under installment system</a:t>
            </a:r>
            <a:r>
              <a:rPr lang="en-US" sz="2400" b="1" i="1" dirty="0" smtClean="0">
                <a:latin typeface="Calibri" pitchFamily="34" charset="0"/>
                <a:cs typeface="Calibri" pitchFamily="34" charset="0"/>
              </a:rPr>
              <a:t>:</a:t>
            </a: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Assets </a:t>
            </a:r>
            <a:r>
              <a:rPr lang="en-US" sz="2400" dirty="0" smtClean="0">
                <a:latin typeface="Calibri" pitchFamily="34" charset="0"/>
                <a:cs typeface="Calibri" pitchFamily="34" charset="0"/>
              </a:rPr>
              <a:t>A/C(total cash value)..............Dr.</a:t>
            </a:r>
          </a:p>
          <a:p>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suspense A/C(total interest).........Dr.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vendor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2</a:t>
            </a:r>
            <a:r>
              <a:rPr lang="en-US" sz="2400" b="1" i="1" dirty="0" smtClean="0">
                <a:latin typeface="Calibri" pitchFamily="34" charset="0"/>
                <a:cs typeface="Calibri" pitchFamily="34" charset="0"/>
              </a:rPr>
              <a:t>. For payment of cash down </a:t>
            </a:r>
            <a:r>
              <a:rPr lang="en-US" sz="2400" b="1" i="1" dirty="0" smtClean="0">
                <a:latin typeface="Calibri" pitchFamily="34" charset="0"/>
                <a:cs typeface="Calibri" pitchFamily="34" charset="0"/>
              </a:rPr>
              <a:t>value</a:t>
            </a:r>
            <a:endParaRPr lang="en-US" sz="2400" b="1" dirty="0" smtClean="0">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Vendor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Bank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3</a:t>
            </a:r>
            <a:r>
              <a:rPr lang="en-US" sz="2400" b="1" i="1" dirty="0" smtClean="0">
                <a:latin typeface="Calibri" pitchFamily="34" charset="0"/>
                <a:cs typeface="Calibri" pitchFamily="34" charset="0"/>
              </a:rPr>
              <a:t>. For interest due</a:t>
            </a:r>
            <a:endParaRPr lang="en-US" sz="2400" b="1" dirty="0" smtClean="0">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Interest suspense </a:t>
            </a:r>
            <a:r>
              <a:rPr lang="en-US" sz="2400" dirty="0" smtClean="0">
                <a:latin typeface="Calibri" pitchFamily="34" charset="0"/>
                <a:cs typeface="Calibri" pitchFamily="34" charset="0"/>
              </a:rPr>
              <a:t>A/C</a:t>
            </a:r>
            <a:endParaRPr lang="en-US" sz="2600" b="1" dirty="0"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457200" y="228600"/>
            <a:ext cx="8382000" cy="7109639"/>
          </a:xfrm>
          <a:prstGeom prst="rect">
            <a:avLst/>
          </a:prstGeom>
        </p:spPr>
        <p:txBody>
          <a:bodyPr wrap="square">
            <a:spAutoFit/>
          </a:bodyPr>
          <a:lstStyle/>
          <a:p>
            <a:r>
              <a:rPr lang="en-US" sz="2400" b="1" i="1" dirty="0" smtClean="0">
                <a:latin typeface="Calibri" pitchFamily="34" charset="0"/>
                <a:cs typeface="Calibri" pitchFamily="34" charset="0"/>
              </a:rPr>
              <a:t>4</a:t>
            </a:r>
            <a:r>
              <a:rPr lang="en-US" sz="2400" b="1" i="1" dirty="0" smtClean="0">
                <a:latin typeface="Calibri" pitchFamily="34" charset="0"/>
                <a:cs typeface="Calibri" pitchFamily="34" charset="0"/>
              </a:rPr>
              <a:t>. For payment of </a:t>
            </a:r>
            <a:r>
              <a:rPr lang="en-US" sz="2400" b="1" i="1" dirty="0" smtClean="0">
                <a:latin typeface="Calibri" pitchFamily="34" charset="0"/>
                <a:cs typeface="Calibri" pitchFamily="34" charset="0"/>
              </a:rPr>
              <a:t>installment</a:t>
            </a:r>
          </a:p>
          <a:p>
            <a:endParaRPr lang="en-US" sz="2400" b="1" i="1" dirty="0" smtClean="0">
              <a:latin typeface="Calibri" pitchFamily="34" charset="0"/>
              <a:cs typeface="Calibri" pitchFamily="34" charset="0"/>
            </a:endParaRPr>
          </a:p>
          <a:p>
            <a:r>
              <a:rPr lang="en-US" sz="2400" dirty="0" smtClean="0">
                <a:latin typeface="Calibri" pitchFamily="34" charset="0"/>
                <a:cs typeface="Calibri" pitchFamily="34" charset="0"/>
              </a:rPr>
              <a:t>	Vendor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bank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endParaRPr lang="en-US" sz="2400" dirty="0" smtClean="0">
              <a:latin typeface="Calibri" pitchFamily="34" charset="0"/>
              <a:cs typeface="Calibri" pitchFamily="34" charset="0"/>
            </a:endParaRPr>
          </a:p>
          <a:p>
            <a:r>
              <a:rPr lang="en-US" sz="2400" b="1" i="1" dirty="0" smtClean="0">
                <a:latin typeface="Calibri" pitchFamily="34" charset="0"/>
                <a:cs typeface="Calibri" pitchFamily="34" charset="0"/>
              </a:rPr>
              <a:t>5. For depreciation </a:t>
            </a:r>
            <a:r>
              <a:rPr lang="en-US" sz="2400" b="1" i="1" dirty="0" smtClean="0">
                <a:latin typeface="Calibri" pitchFamily="34" charset="0"/>
                <a:cs typeface="Calibri" pitchFamily="34" charset="0"/>
              </a:rPr>
              <a:t>charges</a:t>
            </a:r>
          </a:p>
          <a:p>
            <a:endParaRPr lang="en-US" sz="2400" b="1" dirty="0" smtClean="0">
              <a:latin typeface="Calibri" pitchFamily="34" charset="0"/>
              <a:cs typeface="Calibri" pitchFamily="34" charset="0"/>
            </a:endParaRPr>
          </a:p>
          <a:p>
            <a:r>
              <a:rPr lang="en-US" sz="2400" dirty="0" smtClean="0">
                <a:latin typeface="Calibri" pitchFamily="34" charset="0"/>
                <a:cs typeface="Calibri" pitchFamily="34" charset="0"/>
              </a:rPr>
              <a:t>	Depreciation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Asset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endParaRPr lang="en-US" sz="2400" dirty="0" smtClean="0">
              <a:latin typeface="Calibri" pitchFamily="34" charset="0"/>
              <a:cs typeface="Calibri" pitchFamily="34" charset="0"/>
            </a:endParaRPr>
          </a:p>
          <a:p>
            <a:r>
              <a:rPr lang="en-US" sz="2400" b="1" i="1" dirty="0" smtClean="0">
                <a:latin typeface="Calibri" pitchFamily="34" charset="0"/>
                <a:cs typeface="Calibri" pitchFamily="34" charset="0"/>
              </a:rPr>
              <a:t>6. For transferring interest and depreciation</a:t>
            </a:r>
            <a:endParaRPr lang="en-US" sz="2400" b="1" dirty="0" smtClean="0">
              <a:latin typeface="Calibri" pitchFamily="34" charset="0"/>
              <a:cs typeface="Calibri" pitchFamily="34" charset="0"/>
            </a:endParaRP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	Profit </a:t>
            </a:r>
            <a:r>
              <a:rPr lang="en-US" sz="2400" dirty="0" smtClean="0">
                <a:latin typeface="Calibri" pitchFamily="34" charset="0"/>
                <a:cs typeface="Calibri" pitchFamily="34" charset="0"/>
              </a:rPr>
              <a:t>and loss A/C ..................Dr.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interest A/C</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depreciation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endParaRPr lang="en-US" sz="2400" b="1" dirty="0"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457200" y="228600"/>
            <a:ext cx="8382000" cy="6370975"/>
          </a:xfrm>
          <a:prstGeom prst="rect">
            <a:avLst/>
          </a:prstGeom>
        </p:spPr>
        <p:txBody>
          <a:bodyPr wrap="square">
            <a:spAutoFit/>
          </a:bodyPr>
          <a:lstStyle/>
          <a:p>
            <a:r>
              <a:rPr lang="en-US" sz="2600" b="1" i="1" dirty="0" smtClean="0">
                <a:solidFill>
                  <a:srgbClr val="FF0000"/>
                </a:solidFill>
                <a:latin typeface="Calibri" pitchFamily="34" charset="0"/>
                <a:cs typeface="Calibri" pitchFamily="34" charset="0"/>
              </a:rPr>
              <a:t>Journal Entries In The Books Of Vendor</a:t>
            </a:r>
            <a:endParaRPr lang="en-US" sz="2600" dirty="0" smtClean="0">
              <a:solidFill>
                <a:srgbClr val="FF0000"/>
              </a:solidFill>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b="1" i="1" dirty="0" smtClean="0">
                <a:latin typeface="Calibri" pitchFamily="34" charset="0"/>
                <a:cs typeface="Calibri" pitchFamily="34" charset="0"/>
              </a:rPr>
              <a:t>1. For </a:t>
            </a:r>
            <a:r>
              <a:rPr lang="en-US" sz="2400" b="1" i="1" dirty="0" smtClean="0">
                <a:latin typeface="Calibri" pitchFamily="34" charset="0"/>
                <a:cs typeface="Calibri" pitchFamily="34" charset="0"/>
              </a:rPr>
              <a:t>selling goods on installment system</a:t>
            </a:r>
            <a:endParaRPr lang="en-US" sz="2400" b="1" dirty="0" smtClean="0">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Buyer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sales A/C(total cash value)</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interest suspense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2</a:t>
            </a:r>
            <a:r>
              <a:rPr lang="en-US" sz="2400" b="1" i="1" dirty="0" smtClean="0">
                <a:latin typeface="Calibri" pitchFamily="34" charset="0"/>
                <a:cs typeface="Calibri" pitchFamily="34" charset="0"/>
              </a:rPr>
              <a:t>. For receiving cash down </a:t>
            </a:r>
            <a:r>
              <a:rPr lang="en-US" sz="2400" b="1" i="1" dirty="0" smtClean="0">
                <a:latin typeface="Calibri" pitchFamily="34" charset="0"/>
                <a:cs typeface="Calibri" pitchFamily="34" charset="0"/>
              </a:rPr>
              <a:t>value</a:t>
            </a:r>
            <a:endParaRPr lang="en-US" sz="2400" b="1" dirty="0" smtClean="0">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Bank </a:t>
            </a:r>
            <a:r>
              <a:rPr lang="en-US" sz="2400" dirty="0" smtClean="0">
                <a:latin typeface="Calibri" pitchFamily="34" charset="0"/>
                <a:cs typeface="Calibri" pitchFamily="34" charset="0"/>
              </a:rPr>
              <a:t>A/C</a:t>
            </a:r>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Buyer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3</a:t>
            </a:r>
            <a:r>
              <a:rPr lang="en-US" sz="2400" b="1" i="1" dirty="0" smtClean="0">
                <a:latin typeface="Calibri" pitchFamily="34" charset="0"/>
                <a:cs typeface="Calibri" pitchFamily="34" charset="0"/>
              </a:rPr>
              <a:t>. For interest due</a:t>
            </a:r>
            <a:endParaRPr lang="en-US" sz="2400" b="1" dirty="0" smtClean="0">
              <a:latin typeface="Calibri" pitchFamily="34" charset="0"/>
              <a:cs typeface="Calibri" pitchFamily="34" charset="0"/>
            </a:endParaRPr>
          </a:p>
          <a:p>
            <a:r>
              <a:rPr lang="en-US" sz="2400" dirty="0" smtClean="0">
                <a:latin typeface="Calibri" pitchFamily="34" charset="0"/>
                <a:cs typeface="Calibri" pitchFamily="34" charset="0"/>
              </a:rPr>
              <a:t>	</a:t>
            </a:r>
          </a:p>
          <a:p>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suspense 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interest </a:t>
            </a:r>
            <a:r>
              <a:rPr lang="en-US" sz="2400" dirty="0" smtClean="0">
                <a:latin typeface="Calibri" pitchFamily="34" charset="0"/>
                <a:cs typeface="Calibri" pitchFamily="34" charset="0"/>
              </a:rPr>
              <a:t>A/C</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457200" y="228600"/>
            <a:ext cx="8382000" cy="5262979"/>
          </a:xfrm>
          <a:prstGeom prst="rect">
            <a:avLst/>
          </a:prstGeom>
        </p:spPr>
        <p:txBody>
          <a:bodyPr wrap="square">
            <a:spAutoFit/>
          </a:bodyPr>
          <a:lstStyle/>
          <a:p>
            <a:r>
              <a:rPr lang="en-US" sz="2400" b="1" i="1" dirty="0" smtClean="0">
                <a:latin typeface="Calibri" pitchFamily="34" charset="0"/>
                <a:cs typeface="Calibri" pitchFamily="34" charset="0"/>
              </a:rPr>
              <a:t>4</a:t>
            </a:r>
            <a:r>
              <a:rPr lang="en-US" sz="2400" b="1" i="1" dirty="0" smtClean="0">
                <a:latin typeface="Calibri" pitchFamily="34" charset="0"/>
                <a:cs typeface="Calibri" pitchFamily="34" charset="0"/>
              </a:rPr>
              <a:t>. For receiving </a:t>
            </a:r>
            <a:r>
              <a:rPr lang="en-US" sz="2400" b="1" i="1" dirty="0" smtClean="0">
                <a:latin typeface="Calibri" pitchFamily="34" charset="0"/>
                <a:cs typeface="Calibri" pitchFamily="34" charset="0"/>
              </a:rPr>
              <a:t>installment</a:t>
            </a:r>
            <a:endParaRPr lang="en-US" sz="2400" b="1" dirty="0" smtClean="0">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Bank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Buyer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5</a:t>
            </a:r>
            <a:r>
              <a:rPr lang="en-US" sz="2400" b="1" i="1" dirty="0" smtClean="0">
                <a:latin typeface="Calibri" pitchFamily="34" charset="0"/>
                <a:cs typeface="Calibri" pitchFamily="34" charset="0"/>
              </a:rPr>
              <a:t>. For transferring interest </a:t>
            </a:r>
            <a:endParaRPr lang="en-US" sz="2400" b="1" dirty="0" smtClean="0">
              <a:latin typeface="Calibri" pitchFamily="34" charset="0"/>
              <a:cs typeface="Calibri" pitchFamily="34" charset="0"/>
            </a:endParaRPr>
          </a:p>
          <a:p>
            <a:r>
              <a:rPr lang="en-US" sz="2400" dirty="0" smtClean="0">
                <a:latin typeface="Calibri" pitchFamily="34" charset="0"/>
                <a:cs typeface="Calibri" pitchFamily="34" charset="0"/>
              </a:rPr>
              <a:t>	</a:t>
            </a:r>
          </a:p>
          <a:p>
            <a:r>
              <a:rPr lang="en-US" sz="2400" dirty="0" smtClean="0">
                <a:latin typeface="Calibri" pitchFamily="34" charset="0"/>
                <a:cs typeface="Calibri" pitchFamily="34" charset="0"/>
              </a:rPr>
              <a:t>	Interest </a:t>
            </a:r>
            <a:r>
              <a:rPr lang="en-US" sz="2400" dirty="0" smtClean="0">
                <a:latin typeface="Calibri" pitchFamily="34" charset="0"/>
                <a:cs typeface="Calibri" pitchFamily="34" charset="0"/>
              </a:rPr>
              <a:t>A/C............Dr.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profit and loss A/C</a:t>
            </a:r>
          </a:p>
          <a:p>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b="1" i="1" dirty="0" smtClean="0">
                <a:latin typeface="Calibri" pitchFamily="34" charset="0"/>
                <a:cs typeface="Calibri" pitchFamily="34" charset="0"/>
              </a:rPr>
              <a:t>6</a:t>
            </a:r>
            <a:r>
              <a:rPr lang="en-US" sz="2400" b="1" i="1" dirty="0" smtClean="0">
                <a:latin typeface="Calibri" pitchFamily="34" charset="0"/>
                <a:cs typeface="Calibri" pitchFamily="34" charset="0"/>
              </a:rPr>
              <a:t>. For transferring sales to trading </a:t>
            </a:r>
            <a:r>
              <a:rPr lang="en-US" sz="2400" b="1" i="1" dirty="0" smtClean="0">
                <a:latin typeface="Calibri" pitchFamily="34" charset="0"/>
                <a:cs typeface="Calibri" pitchFamily="34" charset="0"/>
              </a:rPr>
              <a:t>account</a:t>
            </a:r>
            <a:endParaRPr lang="en-US" sz="2400" b="1" dirty="0" smtClean="0">
              <a:latin typeface="Calibri" pitchFamily="34" charset="0"/>
              <a:cs typeface="Calibri" pitchFamily="34" charset="0"/>
            </a:endParaRPr>
          </a:p>
          <a:p>
            <a:r>
              <a:rPr lang="en-US" sz="2400" dirty="0" smtClean="0">
                <a:latin typeface="Calibri" pitchFamily="34" charset="0"/>
                <a:cs typeface="Calibri" pitchFamily="34" charset="0"/>
              </a:rPr>
              <a:t>	Sales </a:t>
            </a:r>
            <a:r>
              <a:rPr lang="en-US" sz="2400" dirty="0" smtClean="0">
                <a:latin typeface="Calibri" pitchFamily="34" charset="0"/>
                <a:cs typeface="Calibri" pitchFamily="34" charset="0"/>
              </a:rPr>
              <a:t>A/C ...............Dr.</a:t>
            </a:r>
          </a:p>
          <a:p>
            <a:r>
              <a:rPr lang="en-US" sz="2400" dirty="0" smtClean="0">
                <a:latin typeface="Calibri" pitchFamily="34" charset="0"/>
                <a:cs typeface="Calibri" pitchFamily="34" charset="0"/>
              </a:rPr>
              <a:t>		To Trading </a:t>
            </a:r>
            <a:r>
              <a:rPr lang="en-US" sz="2400" dirty="0" smtClean="0">
                <a:latin typeface="Calibri" pitchFamily="34" charset="0"/>
                <a:cs typeface="Calibri" pitchFamily="34" charset="0"/>
              </a:rPr>
              <a:t>A/C</a:t>
            </a:r>
            <a:br>
              <a:rPr lang="en-US" sz="2400" dirty="0" smtClean="0">
                <a:latin typeface="Calibri" pitchFamily="34" charset="0"/>
                <a:cs typeface="Calibri" pitchFamily="34" charset="0"/>
              </a:rPr>
            </a:br>
            <a:endParaRPr lang="en-US" sz="24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Rectangle 3"/>
          <p:cNvSpPr/>
          <p:nvPr/>
        </p:nvSpPr>
        <p:spPr>
          <a:xfrm>
            <a:off x="457200" y="228600"/>
            <a:ext cx="8382000" cy="5262979"/>
          </a:xfrm>
          <a:prstGeom prst="rect">
            <a:avLst/>
          </a:prstGeom>
        </p:spPr>
        <p:txBody>
          <a:bodyPr wrap="square">
            <a:spAutoFit/>
          </a:bodyPr>
          <a:lstStyle/>
          <a:p>
            <a:pPr algn="just"/>
            <a:r>
              <a:rPr lang="en-US" sz="2800" b="1" dirty="0" smtClean="0">
                <a:solidFill>
                  <a:srgbClr val="FF0000"/>
                </a:solidFill>
                <a:latin typeface="Calibri" pitchFamily="34" charset="0"/>
                <a:cs typeface="Calibri" pitchFamily="34" charset="0"/>
              </a:rPr>
              <a:t>Illustration</a:t>
            </a:r>
            <a:r>
              <a:rPr lang="en-US" sz="2800" b="1" dirty="0" smtClean="0">
                <a:solidFill>
                  <a:srgbClr val="FF0000"/>
                </a:solidFill>
                <a:latin typeface="Calibri" pitchFamily="34" charset="0"/>
                <a:cs typeface="Calibri" pitchFamily="34" charset="0"/>
              </a:rPr>
              <a:t>:</a:t>
            </a:r>
          </a:p>
          <a:p>
            <a:pPr algn="just"/>
            <a:endParaRPr lang="en-US" sz="2800" b="1" dirty="0" smtClean="0">
              <a:solidFill>
                <a:srgbClr val="FF0000"/>
              </a:solidFill>
              <a:latin typeface="Calibri" pitchFamily="34" charset="0"/>
              <a:cs typeface="Calibri" pitchFamily="34" charset="0"/>
            </a:endParaRPr>
          </a:p>
          <a:p>
            <a:pPr algn="just"/>
            <a:r>
              <a:rPr lang="en-US" sz="2800" dirty="0" smtClean="0">
                <a:latin typeface="Calibri" pitchFamily="34" charset="0"/>
                <a:cs typeface="Calibri" pitchFamily="34" charset="0"/>
              </a:rPr>
              <a:t>A purchased, on </a:t>
            </a:r>
            <a:r>
              <a:rPr lang="en-US" sz="2800" dirty="0" smtClean="0">
                <a:latin typeface="Calibri" pitchFamily="34" charset="0"/>
                <a:cs typeface="Calibri" pitchFamily="34" charset="0"/>
              </a:rPr>
              <a:t>installment basis</a:t>
            </a:r>
            <a:r>
              <a:rPr lang="en-US" sz="2800" dirty="0" smtClean="0">
                <a:latin typeface="Calibri" pitchFamily="34" charset="0"/>
                <a:cs typeface="Calibri" pitchFamily="34" charset="0"/>
              </a:rPr>
              <a:t>, a machine from B on 1st January, 2003, for a sum of Rs 80,000. Rs 20,000 is to be paid on signing of the contract and rest in three </a:t>
            </a:r>
            <a:r>
              <a:rPr lang="en-US" sz="2800" dirty="0" smtClean="0">
                <a:latin typeface="Calibri" pitchFamily="34" charset="0"/>
                <a:cs typeface="Calibri" pitchFamily="34" charset="0"/>
              </a:rPr>
              <a:t>installments </a:t>
            </a:r>
            <a:r>
              <a:rPr lang="en-US" sz="2800" dirty="0" smtClean="0">
                <a:latin typeface="Calibri" pitchFamily="34" charset="0"/>
                <a:cs typeface="Calibri" pitchFamily="34" charset="0"/>
              </a:rPr>
              <a:t>of Rs 20,000 each. The cash price of the machine is Rs 74,500 and interest is charged by the vendor at 5% p.a. The buyer charges depreciation at 10% p.a. on the diminishing balance.</a:t>
            </a:r>
          </a:p>
          <a:p>
            <a:pPr algn="just"/>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You </a:t>
            </a:r>
            <a:r>
              <a:rPr lang="en-US" sz="2800" dirty="0" smtClean="0">
                <a:latin typeface="Calibri" pitchFamily="34" charset="0"/>
                <a:cs typeface="Calibri" pitchFamily="34" charset="0"/>
              </a:rPr>
              <a:t>are required to pass necessary journal entries in the books of both the buyer </a:t>
            </a:r>
            <a:r>
              <a:rPr lang="en-US" sz="2800" dirty="0" smtClean="0">
                <a:latin typeface="Calibri" pitchFamily="34" charset="0"/>
                <a:cs typeface="Calibri" pitchFamily="34" charset="0"/>
              </a:rPr>
              <a:t>and the vendor.</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pic>
        <p:nvPicPr>
          <p:cNvPr id="5" name="Picture 2" descr="C:\Users\HP\Desktop\clip_image006_thumb6.jpg"/>
          <p:cNvPicPr>
            <a:picLocks noChangeAspect="1" noChangeArrowheads="1"/>
          </p:cNvPicPr>
          <p:nvPr/>
        </p:nvPicPr>
        <p:blipFill>
          <a:blip r:embed="rId2"/>
          <a:srcRect/>
          <a:stretch>
            <a:fillRect/>
          </a:stretch>
        </p:blipFill>
        <p:spPr bwMode="auto">
          <a:xfrm>
            <a:off x="457200" y="180975"/>
            <a:ext cx="8077200" cy="5686425"/>
          </a:xfrm>
          <a:prstGeom prst="rect">
            <a:avLst/>
          </a:prstGeom>
          <a:noFill/>
        </p:spPr>
      </p:pic>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pic>
        <p:nvPicPr>
          <p:cNvPr id="2051" name="Picture 3"/>
          <p:cNvPicPr>
            <a:picLocks noChangeAspect="1" noChangeArrowheads="1"/>
          </p:cNvPicPr>
          <p:nvPr/>
        </p:nvPicPr>
        <p:blipFill>
          <a:blip r:embed="rId2"/>
          <a:srcRect/>
          <a:stretch>
            <a:fillRect/>
          </a:stretch>
        </p:blipFill>
        <p:spPr bwMode="auto">
          <a:xfrm>
            <a:off x="428625" y="152400"/>
            <a:ext cx="8258175" cy="5867400"/>
          </a:xfrm>
          <a:prstGeom prst="rect">
            <a:avLst/>
          </a:prstGeom>
          <a:noFill/>
          <a:ln w="9525">
            <a:noFill/>
            <a:miter lim="800000"/>
            <a:headEnd/>
            <a:tailEnd/>
          </a:ln>
          <a:effectLst/>
        </p:spPr>
      </p:pic>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4640</TotalTime>
  <Words>275</Words>
  <Application>Microsoft Office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WELCOME Class: B.Com – Part-1  Subject: Financial Accounting Topic: Installment Payment System– Part - B</vt:lpstr>
      <vt:lpstr>Slide 2</vt:lpstr>
      <vt:lpstr>Slide 3</vt:lpstr>
      <vt:lpstr>Slide 4</vt:lpstr>
      <vt:lpstr>Slide 5</vt:lpstr>
      <vt:lpstr>Slide 6</vt:lpstr>
      <vt:lpstr>Slide 7</vt:lpstr>
      <vt:lpstr>Slide 8</vt:lpstr>
      <vt:lpstr>Slide 9</vt:lpstr>
      <vt:lpstr>Slide 10</vt:lpstr>
      <vt:lpstr>Slide 11</vt:lpstr>
      <vt:lpstr>Slide 12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443</cp:revision>
  <dcterms:created xsi:type="dcterms:W3CDTF">2011-08-23T10:02:56Z</dcterms:created>
  <dcterms:modified xsi:type="dcterms:W3CDTF">2020-05-13T07:21:48Z</dcterms:modified>
</cp:coreProperties>
</file>